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73" r:id="rId16"/>
    <p:sldId id="272" r:id="rId17"/>
    <p:sldId id="269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6/9/2015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28800" y="144780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0070C0"/>
                </a:solidFill>
              </a:rPr>
              <a:t>Прототип военной online-стратегии на реальных картах с использованием данных </a:t>
            </a:r>
            <a:r>
              <a:rPr lang="ru-RU" sz="3600" b="1" i="1" dirty="0" err="1" smtClean="0">
                <a:solidFill>
                  <a:srgbClr val="0070C0"/>
                </a:solidFill>
              </a:rPr>
              <a:t>OpenStre</a:t>
            </a:r>
            <a:r>
              <a:rPr lang="en-US" sz="3600" b="1" i="1" dirty="0" smtClean="0">
                <a:solidFill>
                  <a:srgbClr val="0070C0"/>
                </a:solidFill>
              </a:rPr>
              <a:t>e</a:t>
            </a:r>
            <a:r>
              <a:rPr lang="ru-RU" sz="3600" b="1" i="1" dirty="0" err="1" smtClean="0">
                <a:solidFill>
                  <a:srgbClr val="0070C0"/>
                </a:solidFill>
              </a:rPr>
              <a:t>t</a:t>
            </a:r>
            <a:r>
              <a:rPr lang="en-US" sz="3600" b="1" i="1" dirty="0" smtClean="0">
                <a:solidFill>
                  <a:srgbClr val="0070C0"/>
                </a:solidFill>
              </a:rPr>
              <a:t>Map</a:t>
            </a:r>
            <a:endParaRPr lang="ru-RU" sz="3600" b="1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4038600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Магистрант: 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Кузовков Александр Владимирович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4724400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Научный руководитель:</a:t>
            </a:r>
          </a:p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к.т.н., доцент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 Алексей Валерьевич Егошин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Выбранная платформа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12954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70C0"/>
                </a:solidFill>
              </a:rPr>
              <a:t>Сервер</a:t>
            </a:r>
            <a:endParaRPr lang="ru-RU" sz="2800" b="1" u="sng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50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70C0"/>
                </a:solidFill>
              </a:rPr>
              <a:t>Клиент</a:t>
            </a:r>
            <a:endParaRPr lang="ru-RU" sz="2800" b="1" u="sng" dirty="0">
              <a:solidFill>
                <a:srgbClr val="0070C0"/>
              </a:solidFill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 cstate="print"/>
          <a:srcRect l="41250" t="16197" r="42500" b="76560"/>
          <a:stretch>
            <a:fillRect/>
          </a:stretch>
        </p:blipFill>
        <p:spPr bwMode="auto">
          <a:xfrm>
            <a:off x="1295400" y="1981200"/>
            <a:ext cx="198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638800" y="19812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</a:rPr>
              <a:t>JavaScript</a:t>
            </a:r>
            <a:endParaRPr lang="ru-RU" sz="2000" i="1" dirty="0">
              <a:solidFill>
                <a:srgbClr val="0070C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/>
          <a:srcRect l="18125" t="12072" r="65000" b="80684"/>
          <a:stretch>
            <a:fillRect/>
          </a:stretch>
        </p:blipFill>
        <p:spPr bwMode="auto">
          <a:xfrm>
            <a:off x="5715000" y="2438400"/>
            <a:ext cx="2057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 l="1250" t="11268" r="90625" b="84708"/>
          <a:stretch>
            <a:fillRect/>
          </a:stretch>
        </p:blipFill>
        <p:spPr bwMode="auto">
          <a:xfrm>
            <a:off x="1295400" y="2895600"/>
            <a:ext cx="158496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7" cstate="print"/>
          <a:srcRect l="3750" t="12173" r="83750" b="82193"/>
          <a:stretch>
            <a:fillRect/>
          </a:stretch>
        </p:blipFill>
        <p:spPr bwMode="auto">
          <a:xfrm>
            <a:off x="1295400" y="3657600"/>
            <a:ext cx="152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1295400" y="44196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</a:rPr>
              <a:t>JavaScript</a:t>
            </a:r>
            <a:endParaRPr lang="ru-RU" sz="20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Описание игры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use_case_diagram.png"/>
          <p:cNvPicPr/>
          <p:nvPr/>
        </p:nvPicPr>
        <p:blipFill>
          <a:blip r:embed="rId4" cstate="print"/>
          <a:srcRect l="5987" t="4279" r="26453" b="14189"/>
          <a:stretch>
            <a:fillRect/>
          </a:stretch>
        </p:blipFill>
        <p:spPr bwMode="auto">
          <a:xfrm>
            <a:off x="609600" y="1371600"/>
            <a:ext cx="3200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1143000"/>
            <a:ext cx="495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Диаграммы классов 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server_class_diagram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295400"/>
            <a:ext cx="3886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J:\C\Учеба\Thesis_materials(отчет по практике)\thesis\diagram\client_class_diagram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295400"/>
            <a:ext cx="411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526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Сервер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Клиент</a:t>
            </a:r>
            <a:endParaRPr lang="ru-RU" sz="1600" u="sng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95600" y="22860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Подключение к серверу</a:t>
            </a:r>
          </a:p>
        </p:txBody>
      </p:sp>
      <p:pic>
        <p:nvPicPr>
          <p:cNvPr id="5" name="Рисунок 4" descr="J:\C\Учеба\Thesis_materials(отчет по практике)\thesis\diagram\activity_diagram_select_game.png"/>
          <p:cNvPicPr/>
          <p:nvPr/>
        </p:nvPicPr>
        <p:blipFill>
          <a:blip r:embed="rId4" cstate="print"/>
          <a:srcRect l="2225" t="4331" r="5645" b="5350"/>
          <a:stretch>
            <a:fillRect/>
          </a:stretch>
        </p:blipFill>
        <p:spPr bwMode="auto">
          <a:xfrm>
            <a:off x="838200" y="1066800"/>
            <a:ext cx="7772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Взаимодействие клиент-сервер</a:t>
            </a:r>
          </a:p>
        </p:txBody>
      </p:sp>
      <p:pic>
        <p:nvPicPr>
          <p:cNvPr id="5" name="Рисунок 4" descr="J:\C\Учеба\Thesis_materials(отчет по практике)\thesis\diagram\activity_diagram_sync.png"/>
          <p:cNvPicPr/>
          <p:nvPr/>
        </p:nvPicPr>
        <p:blipFill>
          <a:blip r:embed="rId4" cstate="print"/>
          <a:srcRect l="1943" t="3857" r="24654" b="4755"/>
          <a:stretch>
            <a:fillRect/>
          </a:stretch>
        </p:blipFill>
        <p:spPr bwMode="auto">
          <a:xfrm>
            <a:off x="838200" y="1066800"/>
            <a:ext cx="7620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743200" y="2286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Определение окружения</a:t>
            </a: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1" y="11430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" name="Picture 1" descr="J:\C\Учеба\Thesis_materials(отчет по практике)\thesis\diagram\around_scheme.png"/>
          <p:cNvPicPr>
            <a:picLocks noChangeAspect="1" noChangeArrowheads="1"/>
          </p:cNvPicPr>
          <p:nvPr/>
        </p:nvPicPr>
        <p:blipFill>
          <a:blip r:embed="rId5" cstate="print"/>
          <a:srcRect l="7073" t="8490" r="12454" b="14897"/>
          <a:stretch>
            <a:fillRect/>
          </a:stretch>
        </p:blipFill>
        <p:spPr bwMode="auto">
          <a:xfrm>
            <a:off x="4149726" y="3352800"/>
            <a:ext cx="4841874" cy="33201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Игра</a:t>
            </a: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143000"/>
            <a:ext cx="4876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3352800"/>
            <a:ext cx="4685080" cy="334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Результаты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685800" y="948690"/>
            <a:ext cx="8305800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анализ возможностей и ограничений  существующих популярных картографических сервисов в части получения маршрутов и данных рельефа местности;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проведен поиск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 source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программного обеспечения для построения своих сервисов маршрутов и высотных данных на основе общедоступных бесплатных географических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использования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OSRM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как сервиса маршрутов для использования в игре;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получения графа дорожной сети из данных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OpenStreetMaps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 использования его для построения маршрутов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в игре и определения окружения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реализованы сервисы маршрутов, определения окружения,  высотных данных и погодных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 прототип военной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стратегии, использующей реальные карты и учитывающей рельеф местности и определение окружения 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5" name="WordArt 5"/>
          <p:cNvSpPr>
            <a:spLocks noChangeArrowheads="1" noChangeShapeType="1" noTextEdit="1"/>
          </p:cNvSpPr>
          <p:nvPr/>
        </p:nvSpPr>
        <p:spPr bwMode="auto">
          <a:xfrm>
            <a:off x="1258888" y="2636838"/>
            <a:ext cx="6913562" cy="10779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Спасибо за внимание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Актуальность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Военные </a:t>
            </a:r>
            <a:r>
              <a:rPr lang="ru-RU" sz="2000" i="1" dirty="0" smtClean="0">
                <a:solidFill>
                  <a:srgbClr val="0070C0"/>
                </a:solidFill>
              </a:rPr>
              <a:t>стратегии</a:t>
            </a:r>
            <a:endParaRPr lang="ru-RU" sz="2000" i="1" dirty="0">
              <a:solidFill>
                <a:srgbClr val="0070C0"/>
              </a:solidFill>
            </a:endParaRPr>
          </a:p>
        </p:txBody>
      </p:sp>
      <p:sp useBgFill="1">
        <p:nvSpPr>
          <p:cNvPr id="13" name="TextBox 12"/>
          <p:cNvSpPr txBox="1"/>
          <p:nvPr/>
        </p:nvSpPr>
        <p:spPr>
          <a:xfrm>
            <a:off x="914400" y="4876800"/>
            <a:ext cx="7848600" cy="1815882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0070C0"/>
                </a:solidFill>
              </a:rPr>
              <a:t>Возможно ли создание игры на реальных  с привязкой к </a:t>
            </a:r>
            <a:r>
              <a:rPr lang="ru-RU" sz="2800" i="1" dirty="0" smtClean="0">
                <a:solidFill>
                  <a:srgbClr val="0070C0"/>
                </a:solidFill>
              </a:rPr>
              <a:t>реальным дорогам, </a:t>
            </a:r>
            <a:r>
              <a:rPr lang="ru-RU" sz="2800" i="1" dirty="0" smtClean="0">
                <a:solidFill>
                  <a:srgbClr val="0070C0"/>
                </a:solidFill>
              </a:rPr>
              <a:t>учетом</a:t>
            </a:r>
            <a:r>
              <a:rPr lang="ru-RU" sz="2800" i="1" dirty="0" smtClean="0">
                <a:solidFill>
                  <a:srgbClr val="0070C0"/>
                </a:solidFill>
              </a:rPr>
              <a:t> рельефа местности и  климата, с автоматическим определением </a:t>
            </a:r>
            <a:r>
              <a:rPr lang="ru-RU" sz="2800" i="1" dirty="0" smtClean="0">
                <a:solidFill>
                  <a:srgbClr val="0070C0"/>
                </a:solidFill>
              </a:rPr>
              <a:t>окружения </a:t>
            </a:r>
            <a:r>
              <a:rPr lang="ru-RU" sz="2800" i="1" dirty="0" err="1" smtClean="0">
                <a:solidFill>
                  <a:srgbClr val="0070C0"/>
                </a:solidFill>
              </a:rPr>
              <a:t>юнита</a:t>
            </a:r>
            <a:r>
              <a:rPr lang="ru-RU" sz="2800" i="1" dirty="0" smtClean="0">
                <a:solidFill>
                  <a:srgbClr val="0070C0"/>
                </a:solidFill>
              </a:rPr>
              <a:t>?</a:t>
            </a:r>
            <a:endParaRPr lang="ru-RU" sz="2800" i="1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1600200"/>
            <a:ext cx="4048125" cy="3033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01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4800600" y="1600200"/>
            <a:ext cx="4191000" cy="3079051"/>
          </a:xfrm>
          <a:prstGeom prst="rect">
            <a:avLst/>
          </a:prstGeom>
          <a:ln/>
        </p:spPr>
      </p:pic>
      <p:sp>
        <p:nvSpPr>
          <p:cNvPr id="15" name="TextBox 14"/>
          <p:cNvSpPr txBox="1"/>
          <p:nvPr/>
        </p:nvSpPr>
        <p:spPr>
          <a:xfrm>
            <a:off x="5638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Реальные карты</a:t>
            </a:r>
            <a:endParaRPr lang="ru-RU" sz="20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971800" y="2286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Постановка задачи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914400" y="986136"/>
            <a:ext cx="73152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существующих игр использующих реальные  географические карты.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возможностей и ограничений картографических сервисов для получения маршрутов движения, данных рельефа и определения окружения.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возможности создания сервисов высотных данных,  погодных данных и сервиса маршрутов, выбор платформы для создания этих сервисов и прототипа игры.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Создание прототипа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 на реальных географических картах, использующей данные рельефа, погодные данные и граф дорожной сети для построения маршрутов и  автоматического определения окружения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200400" y="2286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Игры на картах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w2m_shot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47800"/>
            <a:ext cx="3886200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WAR2MAP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447800"/>
            <a:ext cx="3810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722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MONOPOLY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0" name="Рисунок 9" descr="Means of Exploration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4572000"/>
            <a:ext cx="4181475" cy="196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38200" y="4191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WORLD OF THELIVING  DEAD 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4419600"/>
            <a:ext cx="3776663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943600" y="4038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PARALLEL KINGDOM</a:t>
            </a:r>
            <a:endParaRPr lang="ru-RU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Картографические сервисы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143000"/>
            <a:ext cx="3364865" cy="2452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1143000"/>
            <a:ext cx="3581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6" cstate="print"/>
          <a:srcRect r="49117"/>
          <a:stretch>
            <a:fillRect/>
          </a:stretch>
        </p:blipFill>
        <p:spPr bwMode="auto">
          <a:xfrm>
            <a:off x="1066800" y="3962400"/>
            <a:ext cx="27432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43000" y="2819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Google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6400" y="2895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rgbClr val="0070C0"/>
                </a:solidFill>
              </a:rPr>
              <a:t>Яндекс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6200" y="6172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OpenStreetMap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4038600" y="3774638"/>
            <a:ext cx="487680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(точка)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</a:t>
            </a:r>
            <a:r>
              <a:rPr lang="ru-RU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точка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 указанными координатами;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way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(линия)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упорядоченный список точек, составляющих линию или полигон;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relation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(отношение)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группы точек, линий и других отношений, которым назначаются некоторые свойства;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tag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(тег)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пары «ключ — значение», могут назначаться точкам, линиям и отношениям.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smtClean="0">
                <a:solidFill>
                  <a:srgbClr val="0070C0"/>
                </a:solidFill>
              </a:rPr>
              <a:t>OSRM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447800"/>
            <a:ext cx="2057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447800"/>
            <a:ext cx="2057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14478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ontractionHierarchies3.png"/>
          <p:cNvPicPr/>
          <p:nvPr/>
        </p:nvPicPr>
        <p:blipFill>
          <a:blip r:embed="rId7" cstate="print"/>
          <a:srcRect l="3704" t="12500" r="7407" b="6250"/>
          <a:stretch>
            <a:fillRect/>
          </a:stretch>
        </p:blipFill>
        <p:spPr bwMode="auto">
          <a:xfrm>
            <a:off x="6858000" y="1371600"/>
            <a:ext cx="198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8" cstate="print"/>
          <a:srcRect t="4167" r="11111"/>
          <a:stretch>
            <a:fillRect/>
          </a:stretch>
        </p:blipFill>
        <p:spPr bwMode="auto">
          <a:xfrm>
            <a:off x="6477000" y="2590800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581400"/>
            <a:ext cx="4038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19200" y="114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Теория графов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1143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Иерархический подход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3048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Open Source Routing Machine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029200" y="4343400"/>
            <a:ext cx="38862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Гибкий импорт файлов данных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OSM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Написана на языке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++ и доступно в соответствии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BSD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лицензией для любого использования.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Возможность обработки сетей континентальных размеров.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Высокая производительность алгоритма маршрутизации.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err="1" smtClean="0">
                <a:solidFill>
                  <a:srgbClr val="0070C0"/>
                </a:solidFill>
              </a:rPr>
              <a:t>SpatiaLite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4400" y="12954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err="1" smtClean="0">
                <a:solidFill>
                  <a:srgbClr val="0070C0"/>
                </a:solidFill>
              </a:rPr>
              <a:t>Spatialite</a:t>
            </a:r>
            <a:r>
              <a:rPr lang="en-US" sz="2000" dirty="0" smtClean="0">
                <a:solidFill>
                  <a:srgbClr val="0070C0"/>
                </a:solidFill>
              </a:rPr>
              <a:t> - </a:t>
            </a:r>
            <a:r>
              <a:rPr lang="ru-RU" sz="2000" dirty="0" smtClean="0">
                <a:solidFill>
                  <a:srgbClr val="0070C0"/>
                </a:solidFill>
              </a:rPr>
              <a:t>это  однопользовательская СУБД на базе </a:t>
            </a:r>
            <a:r>
              <a:rPr lang="ru-RU" sz="2000" b="1" dirty="0" err="1" smtClean="0">
                <a:solidFill>
                  <a:srgbClr val="0070C0"/>
                </a:solidFill>
              </a:rPr>
              <a:t>SQLite</a:t>
            </a:r>
            <a:r>
              <a:rPr lang="ru-RU" sz="2000" dirty="0" smtClean="0">
                <a:solidFill>
                  <a:srgbClr val="0070C0"/>
                </a:solidFill>
              </a:rPr>
              <a:t> с поддержкой пространственных данных и алгоритмов их обработки. 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143000" y="1981200"/>
            <a:ext cx="6705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spatialite_osm_net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-o map.osm -d </a:t>
            </a: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map.sqlite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-T roads -m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895600"/>
            <a:ext cx="472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62000" y="2438400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* FROM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roads_net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WHERE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NodeFrom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=304524784 AND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NodeTo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=25896396;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3505200"/>
            <a:ext cx="5029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Высотные данные. </a:t>
            </a:r>
            <a:r>
              <a:rPr lang="en-US" sz="3200" i="1" dirty="0" smtClean="0">
                <a:solidFill>
                  <a:srgbClr val="0070C0"/>
                </a:solidFill>
              </a:rPr>
              <a:t>GTOPO 30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 t="6171" r="1409" b="1996"/>
          <a:stretch>
            <a:fillRect/>
          </a:stretch>
        </p:blipFill>
        <p:spPr bwMode="auto">
          <a:xfrm>
            <a:off x="914400" y="1219200"/>
            <a:ext cx="7391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Климатические данные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 cstate="print"/>
          <a:srcRect t="6999" r="815"/>
          <a:stretch>
            <a:fillRect/>
          </a:stretch>
        </p:blipFill>
        <p:spPr bwMode="auto">
          <a:xfrm>
            <a:off x="762000" y="1143001"/>
            <a:ext cx="5181600" cy="377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762000" y="5105400"/>
          <a:ext cx="8077200" cy="1402080"/>
        </p:xfrm>
        <a:graphic>
          <a:graphicData uri="http://schemas.openxmlformats.org/drawingml/2006/table">
            <a:tbl>
              <a:tblPr/>
              <a:tblGrid>
                <a:gridCol w="538480"/>
                <a:gridCol w="604520"/>
                <a:gridCol w="472440"/>
                <a:gridCol w="538480"/>
                <a:gridCol w="589280"/>
                <a:gridCol w="533400"/>
                <a:gridCol w="49276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libri"/>
                          <a:ea typeface="Times New Roman"/>
                          <a:cs typeface="Times New Roman"/>
                        </a:rPr>
                        <a:t>STN---WBAN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YEARMODA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TEMP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DEWP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SLP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STP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VISIB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WDSP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MXSPD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GUST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MAX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MIN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PRCP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SNDP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FRSHTT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20140101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74.4 24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1008.7 24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4.0 24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86.7*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82.2*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20140102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1009.1 24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87.8*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81.3*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20140103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83.3 24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75.2 24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1008.2 24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13.0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87.1*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80.4*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527</Words>
  <PresentationFormat>Экран (4:3)</PresentationFormat>
  <Paragraphs>131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Alexander</dc:creator>
  <cp:lastModifiedBy>Alexander</cp:lastModifiedBy>
  <cp:revision>77</cp:revision>
  <dcterms:created xsi:type="dcterms:W3CDTF">2015-05-27T06:02:20Z</dcterms:created>
  <dcterms:modified xsi:type="dcterms:W3CDTF">2015-06-10T05:38:14Z</dcterms:modified>
</cp:coreProperties>
</file>